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70" r:id="rId3"/>
    <p:sldId id="269" r:id="rId4"/>
    <p:sldId id="271" r:id="rId5"/>
    <p:sldId id="272" r:id="rId6"/>
    <p:sldId id="256" r:id="rId7"/>
    <p:sldId id="262" r:id="rId8"/>
    <p:sldId id="273" r:id="rId9"/>
    <p:sldId id="274" r:id="rId10"/>
    <p:sldId id="275" r:id="rId11"/>
    <p:sldId id="267" r:id="rId12"/>
    <p:sldId id="266" r:id="rId13"/>
    <p:sldId id="276" r:id="rId14"/>
    <p:sldId id="279" r:id="rId15"/>
    <p:sldId id="265" r:id="rId16"/>
    <p:sldId id="277" r:id="rId17"/>
    <p:sldId id="278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70FD-7BA1-43CC-8C85-324A5E015253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7967C-DE70-4763-ADA4-0E43BC8DF82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6954" algn="l"/>
                <a:tab pos="896838" algn="l"/>
                <a:tab pos="1345257" algn="l"/>
                <a:tab pos="1795141" algn="l"/>
                <a:tab pos="2243560" algn="l"/>
                <a:tab pos="2693444" algn="l"/>
                <a:tab pos="3141863" algn="l"/>
                <a:tab pos="3591748" algn="l"/>
                <a:tab pos="4040167" algn="l"/>
                <a:tab pos="4490051" algn="l"/>
                <a:tab pos="4938470" algn="l"/>
                <a:tab pos="5388354" algn="l"/>
                <a:tab pos="5838238" algn="l"/>
                <a:tab pos="6286657" algn="l"/>
                <a:tab pos="6736542" algn="l"/>
                <a:tab pos="7184961" algn="l"/>
                <a:tab pos="7634845" algn="l"/>
                <a:tab pos="8083264" algn="l"/>
                <a:tab pos="8533148" algn="l"/>
                <a:tab pos="8981567" algn="l"/>
              </a:tabLst>
            </a:pPr>
            <a:r>
              <a:rPr lang="it-IT" dirty="0" smtClean="0"/>
              <a:t>08/10/11</a:t>
            </a:r>
          </a:p>
        </p:txBody>
      </p:sp>
      <p:sp>
        <p:nvSpPr>
          <p:cNvPr id="35843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D01B41-0666-41D0-AF24-024F04C042A8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3584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68825" cy="3425825"/>
          </a:xfrm>
          <a:solidFill>
            <a:srgbClr val="FFFFFF"/>
          </a:solidFill>
          <a:ln/>
        </p:spPr>
      </p:sp>
      <p:sp>
        <p:nvSpPr>
          <p:cNvPr id="35845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9"/>
            <a:ext cx="5483946" cy="4111751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3EB35-2B58-470F-AB3C-67B78C6BB701}" type="datetimeFigureOut">
              <a:rPr lang="it-IT" smtClean="0"/>
              <a:pPr/>
              <a:t>08/10/2012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FCD2-855E-4649-A24F-46026BC6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mailto:marco.bellandi@unifi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ppendix_MB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"/>
          <p:cNvSpPr>
            <a:spLocks noGrp="1"/>
          </p:cNvSpPr>
          <p:nvPr>
            <p:ph type="ctrTitle"/>
          </p:nvPr>
        </p:nvSpPr>
        <p:spPr>
          <a:xfrm>
            <a:off x="0" y="2000240"/>
            <a:ext cx="9144000" cy="88065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anchor="ctr">
            <a:noAutofit/>
          </a:bodyPr>
          <a:lstStyle/>
          <a:p>
            <a:pPr marL="176213"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Tra declino e traiettorie di sviluppo industriale</a:t>
            </a:r>
            <a:br>
              <a:rPr lang="it-IT" sz="28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it-IT" sz="28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 </a:t>
            </a:r>
            <a:r>
              <a:rPr lang="it-IT" sz="28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Italia</a:t>
            </a:r>
            <a:endParaRPr lang="it-IT" sz="28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3554" name="Picture 2" descr="Incontri di Artimino sullo Svilippo Lo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929198"/>
            <a:ext cx="4143372" cy="1563134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214414" y="342900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Marco Bellandi                                     Fulvio </a:t>
            </a:r>
            <a:r>
              <a:rPr lang="it-IT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Coltorti</a:t>
            </a:r>
            <a:endParaRPr lang="it-IT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1785918" y="4929198"/>
            <a:ext cx="2910259" cy="3024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Trebuchet MS" pitchFamily="34" charset="0"/>
              </a:rPr>
              <a:t>8 Ottobre 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18"/>
          <p:cNvSpPr>
            <a:spLocks noGrp="1"/>
          </p:cNvSpPr>
          <p:nvPr>
            <p:ph type="sldNum" sz="quarter" idx="12"/>
          </p:nvPr>
        </p:nvSpPr>
        <p:spPr bwMode="auto">
          <a:xfrm>
            <a:off x="8143875" y="5715000"/>
            <a:ext cx="609600" cy="5207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8683AC2-E83C-4DC5-A91B-5B977E69CA78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28728" y="3643314"/>
            <a:ext cx="58579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rgbClr val="FF0000"/>
                </a:solidFill>
                <a:latin typeface="Calibri" pitchFamily="34" charset="0"/>
              </a:rPr>
              <a:t>a)</a:t>
            </a:r>
            <a:r>
              <a:rPr lang="it-IT" sz="20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0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b),</a:t>
            </a:r>
            <a:r>
              <a:rPr lang="it-IT" sz="2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2000" b="1" dirty="0">
                <a:solidFill>
                  <a:srgbClr val="FF0000"/>
                </a:solidFill>
                <a:latin typeface="Calibri" pitchFamily="34" charset="0"/>
              </a:rPr>
              <a:t>c), d)</a:t>
            </a:r>
            <a:r>
              <a:rPr lang="it-IT" sz="2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20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Crisi/Ristrutturazione</a:t>
            </a:r>
          </a:p>
          <a:p>
            <a:pPr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Calibri" pitchFamily="34" charset="0"/>
              </a:rPr>
              <a:t>a)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000" b="1" dirty="0" smtClean="0">
                <a:solidFill>
                  <a:srgbClr val="FF0000"/>
                </a:solidFill>
                <a:latin typeface="Calibri" pitchFamily="34" charset="0"/>
              </a:rPr>
              <a:t>b)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000" b="1" dirty="0" smtClean="0">
                <a:solidFill>
                  <a:srgbClr val="FF0000"/>
                </a:solidFill>
                <a:latin typeface="Calibri" pitchFamily="34" charset="0"/>
              </a:rPr>
              <a:t>c)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           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Consolidamento media impresa</a:t>
            </a:r>
          </a:p>
          <a:p>
            <a:pPr>
              <a:defRPr/>
            </a:pPr>
            <a:r>
              <a:rPr lang="it-IT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a), b), c), d)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 	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Distretto industriale  classico</a:t>
            </a:r>
          </a:p>
          <a:p>
            <a:pPr>
              <a:defRPr/>
            </a:pPr>
            <a:r>
              <a:rPr lang="it-IT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000" b="1" dirty="0" smtClean="0">
                <a:solidFill>
                  <a:srgbClr val="FF0000"/>
                </a:solidFill>
                <a:latin typeface="Calibri" pitchFamily="34" charset="0"/>
              </a:rPr>
              <a:t>b)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000" b="1" dirty="0" smtClean="0">
                <a:solidFill>
                  <a:srgbClr val="FF0000"/>
                </a:solidFill>
                <a:latin typeface="Calibri" pitchFamily="34" charset="0"/>
              </a:rPr>
              <a:t>c)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d)</a:t>
            </a:r>
            <a:r>
              <a:rPr lang="it-IT" sz="2000" dirty="0" smtClean="0">
                <a:solidFill>
                  <a:srgbClr val="FF0000"/>
                </a:solidFill>
                <a:latin typeface="Calibri" pitchFamily="34" charset="0"/>
              </a:rPr>
              <a:t> 	 </a:t>
            </a:r>
            <a:r>
              <a:rPr lang="it-IT" sz="2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Sviluppo complessivo</a:t>
            </a:r>
            <a:endParaRPr lang="it-IT" sz="2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5715008" y="214290"/>
            <a:ext cx="3071834" cy="71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Componenti tecnologiche e di mercato</a:t>
            </a:r>
            <a:endParaRPr lang="it-IT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9" name="Gruppo 38"/>
          <p:cNvGrpSpPr/>
          <p:nvPr/>
        </p:nvGrpSpPr>
        <p:grpSpPr>
          <a:xfrm>
            <a:off x="5786446" y="928647"/>
            <a:ext cx="2735263" cy="2708150"/>
            <a:chOff x="5857875" y="2214563"/>
            <a:chExt cx="2735263" cy="2708150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5857875" y="2214563"/>
              <a:ext cx="235743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Inerzia tecnologico settoriale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5857875" y="2928943"/>
              <a:ext cx="27352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Sostituzione delle produzioni tradizionali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5929313" y="4214827"/>
              <a:ext cx="26638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Nuove applicazioni per </a:t>
              </a:r>
              <a:r>
                <a:rPr lang="it-IT" sz="2000" i="1" dirty="0" smtClean="0">
                  <a:solidFill>
                    <a:schemeClr val="accent2">
                      <a:lumMod val="50000"/>
                    </a:schemeClr>
                  </a:solidFill>
                </a:rPr>
                <a:t>produzioni </a:t>
              </a: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tradizionali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5929313" y="3571885"/>
              <a:ext cx="266382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sz="2000" i="1" dirty="0">
                  <a:solidFill>
                    <a:schemeClr val="accent2">
                      <a:lumMod val="50000"/>
                    </a:schemeClr>
                  </a:solidFill>
                </a:rPr>
                <a:t>Riposizionamento lungo la GVC</a:t>
              </a:r>
            </a:p>
          </p:txBody>
        </p:sp>
      </p:grpSp>
      <p:sp>
        <p:nvSpPr>
          <p:cNvPr id="5138" name="CasellaDiTesto 19"/>
          <p:cNvSpPr txBox="1">
            <a:spLocks noChangeArrowheads="1"/>
          </p:cNvSpPr>
          <p:nvPr/>
        </p:nvSpPr>
        <p:spPr bwMode="auto">
          <a:xfrm>
            <a:off x="785786" y="214290"/>
            <a:ext cx="22145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Componenti socio-organizzative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39" name="CasellaDiTesto 20"/>
          <p:cNvSpPr txBox="1">
            <a:spLocks noChangeArrowheads="1"/>
          </p:cNvSpPr>
          <p:nvPr/>
        </p:nvSpPr>
        <p:spPr bwMode="auto">
          <a:xfrm>
            <a:off x="571444" y="857227"/>
            <a:ext cx="264320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Riduzione tessuti e competenze PI</a:t>
            </a:r>
          </a:p>
          <a:p>
            <a:pPr marL="342900" indent="-342900">
              <a:buFontTx/>
              <a:buAutoNum type="alphaLcParenR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Aumento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centralità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gruppi e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MI</a:t>
            </a:r>
            <a:endParaRPr lang="it-IT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Tx/>
              <a:buAutoNum type="alphaLcParenR"/>
            </a:pP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Ri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/de-localizzazione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internazionale</a:t>
            </a:r>
          </a:p>
          <a:p>
            <a:pPr marL="342900" indent="-342900">
              <a:buFontTx/>
              <a:buAutoNum type="alphaLcParenR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Aumento frammen-tazione sociale</a:t>
            </a:r>
          </a:p>
        </p:txBody>
      </p:sp>
      <p:sp>
        <p:nvSpPr>
          <p:cNvPr id="26" name="Segnaposto piè di pagina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  <p:sp>
        <p:nvSpPr>
          <p:cNvPr id="36" name="CasellaDiTesto 23"/>
          <p:cNvSpPr txBox="1">
            <a:spLocks noChangeArrowheads="1"/>
          </p:cNvSpPr>
          <p:nvPr/>
        </p:nvSpPr>
        <p:spPr bwMode="auto">
          <a:xfrm>
            <a:off x="142844" y="5072074"/>
            <a:ext cx="864399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400" i="1" dirty="0"/>
              <a:t>   </a:t>
            </a:r>
            <a:r>
              <a:rPr lang="it-IT" sz="2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</a:t>
            </a:r>
          </a:p>
          <a:p>
            <a:pPr algn="ctr"/>
            <a:r>
              <a:rPr lang="it-IT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Accesso mercato, Intensità tecnologica, Varietà di competenze, Contesto socio-istituzionale, Soggettività locali di guida</a:t>
            </a:r>
            <a:endParaRPr lang="it-IT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Freccia in su 39"/>
          <p:cNvSpPr/>
          <p:nvPr/>
        </p:nvSpPr>
        <p:spPr>
          <a:xfrm>
            <a:off x="857224" y="3643314"/>
            <a:ext cx="214314" cy="1785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in su 40"/>
          <p:cNvSpPr/>
          <p:nvPr/>
        </p:nvSpPr>
        <p:spPr>
          <a:xfrm>
            <a:off x="7572396" y="3643314"/>
            <a:ext cx="214314" cy="1785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a destra 43"/>
          <p:cNvSpPr/>
          <p:nvPr/>
        </p:nvSpPr>
        <p:spPr>
          <a:xfrm>
            <a:off x="3714744" y="1785926"/>
            <a:ext cx="714375" cy="35719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5" name="Freccia a destra 44"/>
          <p:cNvSpPr/>
          <p:nvPr/>
        </p:nvSpPr>
        <p:spPr>
          <a:xfrm flipH="1">
            <a:off x="4643432" y="1785926"/>
            <a:ext cx="704850" cy="35719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6" name="Freccia in giù 45"/>
          <p:cNvSpPr/>
          <p:nvPr/>
        </p:nvSpPr>
        <p:spPr>
          <a:xfrm>
            <a:off x="4357686" y="2285992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0100" y="857232"/>
            <a:ext cx="6858048" cy="441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Approssimazione statistica delle “guide” (driver)</a:t>
            </a:r>
          </a:p>
          <a:p>
            <a:endParaRPr lang="it-IT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Accesso al mercato, intensità tecnologica: tipo di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settore di specializzazione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 ,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livello tecnologico 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del settore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Varietà di competenze: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specializzazioni manifatturiere 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correlate, specializzazioni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terziarie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 correlate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Contesto socio-istituzionale: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area provinciale  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(caratteri economici e di organizzazione industriale), aggregato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regionale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 di appartenenza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Presenza di soggettività locali di leadership: 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presenza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 (non scontata né casuale, nel periodo in esame) di imprese più strutturate (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medie imprese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6000760" y="6000768"/>
            <a:ext cx="128588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500958" y="585789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FC</a:t>
            </a:r>
            <a:endParaRPr lang="it-IT" sz="3200" b="1" dirty="0">
              <a:solidFill>
                <a:srgbClr val="002060"/>
              </a:solidFill>
            </a:endParaRPr>
          </a:p>
        </p:txBody>
      </p:sp>
      <p:sp>
        <p:nvSpPr>
          <p:cNvPr id="6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go P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00694" cy="685800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0" y="592933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Title 10"/>
          <p:cNvSpPr>
            <a:spLocks noGrp="1"/>
          </p:cNvSpPr>
          <p:nvPr>
            <p:ph type="ctrTitle"/>
          </p:nvPr>
        </p:nvSpPr>
        <p:spPr>
          <a:xfrm>
            <a:off x="0" y="2000240"/>
            <a:ext cx="9144000" cy="88065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anchor="ctr">
            <a:noAutofit/>
          </a:bodyPr>
          <a:lstStyle/>
          <a:p>
            <a:pPr marL="176213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dirty="0">
                <a:solidFill>
                  <a:srgbClr val="003366"/>
                </a:solidFill>
                <a:latin typeface="Georgia" pitchFamily="18" charset="0"/>
              </a:rPr>
              <a:t>Tra declino e traiettorie di sviluppo industriale</a:t>
            </a:r>
            <a:br>
              <a:rPr lang="it-IT" sz="2800" b="1" dirty="0">
                <a:solidFill>
                  <a:srgbClr val="003366"/>
                </a:solidFill>
                <a:latin typeface="Georgia" pitchFamily="18" charset="0"/>
              </a:rPr>
            </a:br>
            <a:r>
              <a:rPr lang="it-IT" sz="2800" b="1" dirty="0">
                <a:solidFill>
                  <a:srgbClr val="003366"/>
                </a:solidFill>
                <a:latin typeface="Georgia" pitchFamily="18" charset="0"/>
              </a:rPr>
              <a:t>in </a:t>
            </a:r>
            <a:r>
              <a:rPr lang="it-IT" sz="2800" b="1" dirty="0" smtClean="0">
                <a:solidFill>
                  <a:srgbClr val="003366"/>
                </a:solidFill>
                <a:latin typeface="Georgia" pitchFamily="18" charset="0"/>
              </a:rPr>
              <a:t>Italia </a:t>
            </a:r>
            <a:r>
              <a:rPr lang="it-IT" sz="2800" dirty="0" smtClean="0">
                <a:solidFill>
                  <a:srgbClr val="003366"/>
                </a:solidFill>
                <a:latin typeface="Georgia" pitchFamily="18" charset="0"/>
              </a:rPr>
              <a:t>– qualche conclusione</a:t>
            </a:r>
            <a:endParaRPr lang="it-IT" sz="2800" dirty="0">
              <a:solidFill>
                <a:srgbClr val="003366"/>
              </a:solidFill>
              <a:latin typeface="Georgia" pitchFamily="18" charset="0"/>
            </a:endParaRPr>
          </a:p>
        </p:txBody>
      </p:sp>
      <p:grpSp>
        <p:nvGrpSpPr>
          <p:cNvPr id="2" name="Gruppo 6"/>
          <p:cNvGrpSpPr/>
          <p:nvPr/>
        </p:nvGrpSpPr>
        <p:grpSpPr>
          <a:xfrm>
            <a:off x="0" y="5286388"/>
            <a:ext cx="9144000" cy="646331"/>
            <a:chOff x="0" y="5286388"/>
            <a:chExt cx="9144000" cy="646331"/>
          </a:xfrm>
        </p:grpSpPr>
        <p:sp>
          <p:nvSpPr>
            <p:cNvPr id="6" name="CasellaDiTesto 5"/>
            <p:cNvSpPr txBox="1"/>
            <p:nvPr/>
          </p:nvSpPr>
          <p:spPr>
            <a:xfrm>
              <a:off x="0" y="5286388"/>
              <a:ext cx="9144000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it-IT" dirty="0" smtClean="0"/>
            </a:p>
            <a:p>
              <a:endParaRPr lang="it-IT" dirty="0"/>
            </a:p>
          </p:txBody>
        </p:sp>
        <p:pic>
          <p:nvPicPr>
            <p:cNvPr id="1026" name="Picture 2" descr="marchio+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0694" y="5286388"/>
              <a:ext cx="3643306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28596" y="5357826"/>
              <a:ext cx="4929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bg1"/>
                  </a:solidFill>
                  <a:latin typeface="Trebuchet MS" pitchFamily="34" charset="0"/>
                </a:rPr>
                <a:t>Marco Bellandi</a:t>
              </a:r>
            </a:p>
            <a:p>
              <a:r>
                <a:rPr lang="it-IT" sz="1200" b="1" dirty="0" smtClean="0">
                  <a:solidFill>
                    <a:schemeClr val="bg1"/>
                  </a:solidFill>
                  <a:latin typeface="Trebuchet MS" pitchFamily="34" charset="0"/>
                </a:rPr>
                <a:t>Dipartimento di Scienze dell’economia e dell’impresa</a:t>
              </a:r>
              <a:endParaRPr lang="it-IT" sz="12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sp>
        <p:nvSpPr>
          <p:cNvPr id="8" name="Text Placeholder 4"/>
          <p:cNvSpPr txBox="1">
            <a:spLocks/>
          </p:cNvSpPr>
          <p:nvPr/>
        </p:nvSpPr>
        <p:spPr>
          <a:xfrm>
            <a:off x="5929322" y="6000768"/>
            <a:ext cx="2910259" cy="3024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</a:rPr>
              <a:t>Artimino,  8 Ottobre 2012</a:t>
            </a:r>
            <a:endParaRPr kumimoji="0" lang="en-US" sz="13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7858180" cy="598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Sintesi risultati e collegamento con proposizioni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iniziali [1/2]</a:t>
            </a:r>
          </a:p>
          <a:p>
            <a:pPr marL="176213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nel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suo insieme, fino al 2007 (</a:t>
            </a:r>
            <a:r>
              <a:rPr lang="it-IT" sz="2400" i="1" dirty="0" err="1" smtClean="0">
                <a:solidFill>
                  <a:schemeClr val="accent2">
                    <a:lumMod val="50000"/>
                  </a:schemeClr>
                </a:solidFill>
              </a:rPr>
              <a:t>pre-crisi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) la manifattura italiana ha tenuto il passo dei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concorrenti diretti (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Francia, Germania, Regno Unito)</a:t>
            </a:r>
          </a:p>
          <a:p>
            <a:pPr marL="176213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manifattura distrettuale: calo relativamente generalizzato di occupazione, spesso compensato da espansione dei servizi,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 e da un’apprezzabile ma meno diffusa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tenuta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su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export</a:t>
            </a:r>
          </a:p>
          <a:p>
            <a:pPr marL="176213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dopo il 2007 stati di crisi più o meno grave: i dati di maggior dettaglio si fermano al 2009 e cioè al culmine delle difficoltà; le dinamiche delle esportazioni al 2011 appaiono più incoraggianti</a:t>
            </a:r>
          </a:p>
          <a:p>
            <a:pPr marL="176213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i distretti interessati dalle tecnologie meccaniche-elettroniche hanno una presenza relativamente frequente di traiettorie positive, anche in associazione alla densità di medie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imprese</a:t>
            </a:r>
            <a:endParaRPr lang="it-IT" sz="24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548680"/>
            <a:ext cx="7858180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Sintesi risultati e collegamento con proposizioni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iniziali [2/</a:t>
            </a:r>
            <a:r>
              <a:rPr lang="it-IT" sz="24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6213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tuttavia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non appaiono tendenze verso aumento significativo delle dimensioni delle imprese; queste restano influenzate in primo luogo dalle merci prodotte e in secondo luogo dai retaggi del territorio</a:t>
            </a:r>
          </a:p>
          <a:p>
            <a:pPr marL="176213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nel </a:t>
            </a:r>
            <a:r>
              <a:rPr lang="it-IT" sz="2400" i="1" dirty="0" err="1" smtClean="0">
                <a:solidFill>
                  <a:schemeClr val="accent2">
                    <a:lumMod val="50000"/>
                  </a:schemeClr>
                </a:solidFill>
              </a:rPr>
              <a:t>made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 in Italy tipico le dinamiche si differenziano, si accumulano i casi rispondenti alle traiettorie più negative, ma vi sono anche casi di tenuta</a:t>
            </a:r>
          </a:p>
          <a:p>
            <a:pPr marL="176213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i distretti toscani condividono questa eterogeneità, anche se più frequentemente associati a condizioni di specializzazione del </a:t>
            </a:r>
            <a:r>
              <a:rPr lang="it-IT" sz="2400" i="1" dirty="0" err="1" smtClean="0">
                <a:solidFill>
                  <a:schemeClr val="accent2">
                    <a:lumMod val="50000"/>
                  </a:schemeClr>
                </a:solidFill>
              </a:rPr>
              <a:t>made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 in Italy tipico e di bassa densità di media impresa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D4596F-5A7F-4D29-AC2E-77B189875A79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0188" y="3643313"/>
            <a:ext cx="5572125" cy="2857500"/>
          </a:xfrm>
        </p:spPr>
        <p:txBody>
          <a:bodyPr anchor="t"/>
          <a:lstStyle/>
          <a:p>
            <a:pPr eaLnBrk="1" hangingPunct="1">
              <a:spcBef>
                <a:spcPts val="600"/>
              </a:spcBef>
            </a:pPr>
            <a:r>
              <a:rPr lang="en-US" sz="2400" b="1" cap="small" dirty="0" err="1" smtClean="0"/>
              <a:t>Formule</a:t>
            </a:r>
            <a:r>
              <a:rPr lang="en-US" sz="2400" b="1" cap="small" dirty="0" smtClean="0"/>
              <a:t> </a:t>
            </a:r>
            <a:r>
              <a:rPr lang="en-US" sz="2400" b="1" cap="small" dirty="0" err="1" smtClean="0"/>
              <a:t>di</a:t>
            </a:r>
            <a:r>
              <a:rPr lang="en-US" sz="2400" b="1" cap="small" dirty="0" smtClean="0"/>
              <a:t> </a:t>
            </a:r>
            <a:r>
              <a:rPr lang="en-US" sz="2400" b="1" cap="small" dirty="0" err="1" smtClean="0"/>
              <a:t>uscita</a:t>
            </a:r>
            <a:r>
              <a:rPr lang="en-US" sz="2400" b="1" cap="small" dirty="0" smtClean="0"/>
              <a:t>: </a:t>
            </a:r>
            <a:r>
              <a:rPr lang="en-US" sz="2400" b="1" cap="small" dirty="0" err="1" smtClean="0"/>
              <a:t>strategie</a:t>
            </a:r>
            <a:r>
              <a:rPr lang="en-US" sz="2400" b="1" cap="small" dirty="0" smtClean="0"/>
              <a:t> </a:t>
            </a:r>
            <a:r>
              <a:rPr lang="en-US" sz="2400" b="1" cap="small" dirty="0" err="1" smtClean="0"/>
              <a:t>collettive</a:t>
            </a:r>
            <a:r>
              <a:rPr lang="en-US" sz="2400" b="1" cap="small" dirty="0" smtClean="0"/>
              <a:t> e </a:t>
            </a:r>
            <a:r>
              <a:rPr lang="en-US" sz="2400" b="1" cap="small" dirty="0" err="1" smtClean="0"/>
              <a:t>pubbliche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it-IT" sz="2400" dirty="0" smtClean="0"/>
              <a:t>investimenti in piattaforme di nuovi o rinnovati beni pubblici specifici,</a:t>
            </a:r>
            <a:br>
              <a:rPr lang="it-IT" sz="2400" dirty="0" smtClean="0"/>
            </a:br>
            <a:r>
              <a:rPr lang="it-IT" sz="2400" dirty="0" smtClean="0"/>
              <a:t>	</a:t>
            </a:r>
            <a:br>
              <a:rPr lang="it-IT" sz="2400" dirty="0" smtClean="0"/>
            </a:br>
            <a:r>
              <a:rPr lang="it-IT" sz="2400" dirty="0" smtClean="0"/>
              <a:t>     </a:t>
            </a:r>
            <a:r>
              <a:rPr lang="it-IT" sz="2800" i="1" dirty="0" smtClean="0"/>
              <a:t>Circolo Virtuoso/Vizioso [?]</a:t>
            </a:r>
            <a:endParaRPr lang="it-IT" sz="2800" b="1" i="1" dirty="0" smtClean="0"/>
          </a:p>
        </p:txBody>
      </p:sp>
      <p:sp>
        <p:nvSpPr>
          <p:cNvPr id="10244" name="CasellaDiTesto 7"/>
          <p:cNvSpPr txBox="1">
            <a:spLocks noChangeArrowheads="1"/>
          </p:cNvSpPr>
          <p:nvPr/>
        </p:nvSpPr>
        <p:spPr bwMode="auto">
          <a:xfrm>
            <a:off x="1928813" y="571500"/>
            <a:ext cx="4500562" cy="461963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/>
              <a:t>Per concludere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85938" y="1571625"/>
            <a:ext cx="5214937" cy="2286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fontAlgn="auto">
              <a:spcAft>
                <a:spcPts val="600"/>
              </a:spcAft>
              <a:defRPr/>
            </a:pPr>
            <a:r>
              <a:rPr lang="it-IT" sz="2700" b="1" cap="small" dirty="0" smtClean="0">
                <a:latin typeface="Calibri" pitchFamily="34" charset="0"/>
                <a:ea typeface="+mj-ea"/>
                <a:cs typeface="+mj-cs"/>
              </a:rPr>
              <a:t>Sistema distrettuali: esposti a crisi</a:t>
            </a:r>
            <a:endParaRPr lang="it-IT" sz="2700" b="1" cap="small" dirty="0"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600"/>
              </a:spcAft>
              <a:defRPr/>
            </a:pPr>
            <a:r>
              <a:rPr lang="it-IT" sz="2700" b="1" cap="small" dirty="0" err="1">
                <a:latin typeface="Calibri" pitchFamily="34" charset="0"/>
                <a:ea typeface="+mj-ea"/>
                <a:cs typeface="+mj-cs"/>
              </a:rPr>
              <a:t>Lock-in</a:t>
            </a:r>
            <a:r>
              <a:rPr lang="it-IT" sz="2700" b="1" cap="small" dirty="0">
                <a:latin typeface="Calibri" pitchFamily="34" charset="0"/>
                <a:ea typeface="+mj-ea"/>
                <a:cs typeface="+mj-cs"/>
              </a:rPr>
              <a:t> culturale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defRPr/>
            </a:pPr>
            <a:r>
              <a:rPr lang="it-IT" sz="2700" b="1" cap="small" dirty="0">
                <a:latin typeface="Calibri" pitchFamily="34" charset="0"/>
                <a:ea typeface="+mj-ea"/>
                <a:cs typeface="+mj-cs"/>
              </a:rPr>
              <a:t>Formule di uscita: strategie private</a:t>
            </a:r>
          </a:p>
          <a:p>
            <a:pPr fontAlgn="auto">
              <a:spcAft>
                <a:spcPts val="600"/>
              </a:spcAft>
              <a:defRPr/>
            </a:pPr>
            <a:r>
              <a:rPr lang="it-IT" sz="2700" cap="small" dirty="0">
                <a:latin typeface="Calibri" pitchFamily="34" charset="0"/>
                <a:ea typeface="+mj-ea"/>
                <a:cs typeface="+mj-cs"/>
              </a:rPr>
              <a:t>Diffusione di “open network </a:t>
            </a:r>
            <a:r>
              <a:rPr lang="it-IT" sz="2700" cap="small" dirty="0" err="1">
                <a:latin typeface="Calibri" pitchFamily="34" charset="0"/>
                <a:ea typeface="+mj-ea"/>
                <a:cs typeface="+mj-cs"/>
              </a:rPr>
              <a:t>firms</a:t>
            </a:r>
            <a:r>
              <a:rPr lang="it-IT" sz="2700" cap="small" dirty="0" smtClean="0">
                <a:latin typeface="Calibri" pitchFamily="34" charset="0"/>
                <a:ea typeface="+mj-ea"/>
                <a:cs typeface="+mj-cs"/>
              </a:rPr>
              <a:t>” e medie imprese trans-locali</a:t>
            </a:r>
            <a:endParaRPr lang="it-IT" sz="2700" cap="small" dirty="0"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600"/>
              </a:spcAft>
              <a:defRPr/>
            </a:pPr>
            <a:endParaRPr lang="it-IT" sz="2500" b="1" cap="small" dirty="0"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600"/>
              </a:spcAft>
              <a:defRPr/>
            </a:pPr>
            <a:endParaRPr lang="it-IT" sz="2500" dirty="0">
              <a:latin typeface="Calibri" pitchFamily="34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it-IT" sz="2800" cap="small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Freccia circolare a destra 5"/>
          <p:cNvSpPr/>
          <p:nvPr/>
        </p:nvSpPr>
        <p:spPr>
          <a:xfrm>
            <a:off x="500063" y="1928813"/>
            <a:ext cx="1000125" cy="2928937"/>
          </a:xfrm>
          <a:prstGeom prst="curv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Freccia circolare a sinistra 7"/>
          <p:cNvSpPr/>
          <p:nvPr/>
        </p:nvSpPr>
        <p:spPr>
          <a:xfrm flipV="1">
            <a:off x="6858000" y="1571625"/>
            <a:ext cx="928688" cy="3357563"/>
          </a:xfrm>
          <a:prstGeom prst="curvedLeftArrow">
            <a:avLst>
              <a:gd name="adj1" fmla="val 25000"/>
              <a:gd name="adj2" fmla="val 121429"/>
              <a:gd name="adj3" fmla="val 25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Freccia circolare a destra 8"/>
          <p:cNvSpPr/>
          <p:nvPr/>
        </p:nvSpPr>
        <p:spPr>
          <a:xfrm>
            <a:off x="714375" y="2000250"/>
            <a:ext cx="785813" cy="1500188"/>
          </a:xfrm>
          <a:prstGeom prst="curved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circolare a sinistra 10"/>
          <p:cNvSpPr/>
          <p:nvPr/>
        </p:nvSpPr>
        <p:spPr>
          <a:xfrm flipV="1">
            <a:off x="6858000" y="1785938"/>
            <a:ext cx="581025" cy="1714500"/>
          </a:xfrm>
          <a:prstGeom prst="curvedLeftArrow">
            <a:avLst>
              <a:gd name="adj1" fmla="val 25000"/>
              <a:gd name="adj2" fmla="val 121429"/>
              <a:gd name="adj3" fmla="val 25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714348" y="857232"/>
            <a:ext cx="7715250" cy="470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PERNI </a:t>
            </a: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PIATTAFORME PER NUOVI CIRCOLO VIRTUOSI</a:t>
            </a:r>
            <a:endParaRPr lang="it-IT" sz="2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Formazione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: rapporti strutturati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università/scuola-impresa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nei percorsi formativi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placement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; sostegno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ad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attività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 imprenditoriali di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giovani laureati; ma anche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riproduzione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di fondamentali attitudini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sociali</a:t>
            </a:r>
            <a:endParaRPr lang="it-IT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Internazionalizzazione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strutture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e capacità di mobilità a livello internazionale, capacità di fare ponte fra luoghi, in paesi anche lontani, con l’aiuto di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“argonauti” </a:t>
            </a:r>
            <a:endParaRPr lang="it-IT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Innovazione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: superamento dei modelli ricerca senza innovazione – innovazione senza ricerca; cultura delle reti imprenditoriali cognitivamente aperte; comunità delle buone pratiche di trasferimento</a:t>
            </a:r>
            <a:endParaRPr lang="it-IT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176213" indent="-1762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t-IT" sz="2000" b="1" i="1" dirty="0" smtClean="0">
                <a:solidFill>
                  <a:schemeClr val="accent2">
                    <a:lumMod val="50000"/>
                  </a:schemeClr>
                </a:solidFill>
              </a:rPr>
              <a:t>Identità </a:t>
            </a:r>
            <a:r>
              <a:rPr lang="it-IT" sz="2000" b="1" i="1" dirty="0">
                <a:solidFill>
                  <a:schemeClr val="accent2">
                    <a:lumMod val="50000"/>
                  </a:schemeClr>
                </a:solidFill>
              </a:rPr>
              <a:t>locale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nuovi equilibri progressivi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e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dinamici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nel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distretto,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come territorio con capacità sistemiche di rinnovamento,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con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una forte tradizione produttiva, che evolve e varia nel tempo anche su filiere che si allontano dalla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tradizione</a:t>
            </a:r>
            <a:endParaRPr lang="it-IT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4567B-DD3E-45F0-BE14-51F25295E45D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4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t1.gstatic.com/images?q=tbn:ANd9GcTaHP4ZulqW53EmX4cPRorPxgHNbOSF7tv3EoZLNx5cYPr16l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2580">
            <a:off x="409365" y="924104"/>
            <a:ext cx="3735620" cy="14162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428596" y="3000372"/>
            <a:ext cx="4500594" cy="1056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34963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it-IT" sz="2800" dirty="0" smtClean="0">
                <a:latin typeface="Helvetica Neue"/>
                <a:cs typeface="Arial" pitchFamily="34" charset="0"/>
                <a:hlinkClick r:id="rId4"/>
              </a:rPr>
              <a:t>m</a:t>
            </a:r>
            <a:r>
              <a:rPr lang="it-IT" sz="2800" dirty="0" smtClean="0">
                <a:solidFill>
                  <a:schemeClr val="tx1"/>
                </a:solidFill>
                <a:latin typeface="Helvetica Neue"/>
                <a:cs typeface="Arial" pitchFamily="34" charset="0"/>
                <a:hlinkClick r:id="rId4"/>
              </a:rPr>
              <a:t>arco.bellandi@unifi.it</a:t>
            </a:r>
            <a:endParaRPr lang="it-IT" sz="2800" dirty="0" smtClean="0">
              <a:solidFill>
                <a:schemeClr val="tx1"/>
              </a:solidFill>
              <a:latin typeface="Helvetica Neue"/>
              <a:cs typeface="Arial" pitchFamily="34" charset="0"/>
            </a:endParaRPr>
          </a:p>
          <a:p>
            <a:pPr marL="342900" indent="-334963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it-IT" sz="2800" b="1" dirty="0">
              <a:solidFill>
                <a:schemeClr val="tx1"/>
              </a:solidFill>
              <a:latin typeface="Helvetica Neue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643306" y="200024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Helvetica Neue"/>
                <a:cs typeface="Arial" pitchFamily="34" charset="0"/>
                <a:hlinkClick r:id="rId4"/>
              </a:rPr>
              <a:t>fulvio.coltorti@mediobanca.it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57224" y="4286256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chemeClr val="bg2">
                    <a:lumMod val="10000"/>
                  </a:schemeClr>
                </a:solidFill>
              </a:rPr>
              <a:t>RICONOSCIMENTI</a:t>
            </a:r>
          </a:p>
          <a:p>
            <a:r>
              <a:rPr lang="it-IT" sz="2400" i="1" dirty="0" smtClean="0">
                <a:solidFill>
                  <a:schemeClr val="bg2">
                    <a:lumMod val="10000"/>
                  </a:schemeClr>
                </a:solidFill>
              </a:rPr>
              <a:t>Il lavoro ha avuto contributi preziosi da </a:t>
            </a:r>
            <a:r>
              <a:rPr lang="it-IT" sz="2400" b="1" i="1" dirty="0" smtClean="0">
                <a:solidFill>
                  <a:schemeClr val="bg2">
                    <a:lumMod val="10000"/>
                  </a:schemeClr>
                </a:solidFill>
              </a:rPr>
              <a:t>Annalisa </a:t>
            </a:r>
            <a:r>
              <a:rPr lang="it-IT" sz="2400" b="1" i="1" dirty="0" err="1" smtClean="0">
                <a:solidFill>
                  <a:schemeClr val="bg2">
                    <a:lumMod val="10000"/>
                  </a:schemeClr>
                </a:solidFill>
              </a:rPr>
              <a:t>Caloffi</a:t>
            </a:r>
            <a:r>
              <a:rPr lang="it-IT" sz="2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t-IT" sz="2400" i="1" dirty="0" smtClean="0">
                <a:solidFill>
                  <a:schemeClr val="bg2">
                    <a:lumMod val="10000"/>
                  </a:schemeClr>
                </a:solidFill>
              </a:rPr>
              <a:t>(Università di Padova), </a:t>
            </a:r>
            <a:r>
              <a:rPr lang="it-IT" sz="2400" b="1" i="1" dirty="0" smtClean="0">
                <a:solidFill>
                  <a:schemeClr val="bg2">
                    <a:lumMod val="10000"/>
                  </a:schemeClr>
                </a:solidFill>
              </a:rPr>
              <a:t>Marco </a:t>
            </a:r>
            <a:r>
              <a:rPr lang="it-IT" sz="2400" b="1" i="1" dirty="0" err="1" smtClean="0">
                <a:solidFill>
                  <a:schemeClr val="bg2">
                    <a:lumMod val="10000"/>
                  </a:schemeClr>
                </a:solidFill>
              </a:rPr>
              <a:t>Scarselli</a:t>
            </a:r>
            <a:r>
              <a:rPr lang="it-IT" sz="24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it-IT" sz="2400" i="1" dirty="0" smtClean="0">
                <a:solidFill>
                  <a:schemeClr val="bg2">
                    <a:lumMod val="10000"/>
                  </a:schemeClr>
                </a:solidFill>
              </a:rPr>
              <a:t>(Rete Sviluppo), </a:t>
            </a:r>
            <a:r>
              <a:rPr lang="it-IT" sz="2400" b="1" i="1" dirty="0" smtClean="0">
                <a:solidFill>
                  <a:schemeClr val="bg2">
                    <a:lumMod val="10000"/>
                  </a:schemeClr>
                </a:solidFill>
              </a:rPr>
              <a:t>Area Studi Mediobanca</a:t>
            </a:r>
            <a:endParaRPr lang="it-IT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2" descr="Incontri di Artimino sullo Svilippo Loca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0"/>
            <a:ext cx="4143372" cy="156313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go P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00694" cy="685800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0" y="592933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Title 10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571504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anchor="ctr">
            <a:noAutofit/>
          </a:bodyPr>
          <a:lstStyle/>
          <a:p>
            <a:pPr marL="176213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200" b="1" dirty="0" smtClean="0">
                <a:solidFill>
                  <a:srgbClr val="003366"/>
                </a:solidFill>
                <a:latin typeface="Georgia" pitchFamily="18" charset="0"/>
              </a:rPr>
              <a:t>Introduzione</a:t>
            </a:r>
            <a:endParaRPr lang="it-IT" sz="2200" b="1" dirty="0">
              <a:solidFill>
                <a:srgbClr val="003366"/>
              </a:solidFill>
              <a:latin typeface="Georgia" pitchFamily="18" charset="0"/>
            </a:endParaRPr>
          </a:p>
        </p:txBody>
      </p:sp>
      <p:grpSp>
        <p:nvGrpSpPr>
          <p:cNvPr id="2" name="Gruppo 6"/>
          <p:cNvGrpSpPr/>
          <p:nvPr/>
        </p:nvGrpSpPr>
        <p:grpSpPr>
          <a:xfrm>
            <a:off x="0" y="5286388"/>
            <a:ext cx="9144000" cy="646331"/>
            <a:chOff x="0" y="5286388"/>
            <a:chExt cx="9144000" cy="646331"/>
          </a:xfrm>
        </p:grpSpPr>
        <p:sp>
          <p:nvSpPr>
            <p:cNvPr id="6" name="CasellaDiTesto 5"/>
            <p:cNvSpPr txBox="1"/>
            <p:nvPr/>
          </p:nvSpPr>
          <p:spPr>
            <a:xfrm>
              <a:off x="0" y="5286388"/>
              <a:ext cx="9144000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it-IT" dirty="0" smtClean="0"/>
            </a:p>
            <a:p>
              <a:endParaRPr lang="it-IT" dirty="0"/>
            </a:p>
          </p:txBody>
        </p:sp>
        <p:pic>
          <p:nvPicPr>
            <p:cNvPr id="1026" name="Picture 2" descr="marchio+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0694" y="5286388"/>
              <a:ext cx="3643306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28596" y="5357826"/>
              <a:ext cx="4929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bg1"/>
                  </a:solidFill>
                  <a:latin typeface="Trebuchet MS" pitchFamily="34" charset="0"/>
                </a:rPr>
                <a:t>Marco Bellandi</a:t>
              </a:r>
            </a:p>
            <a:p>
              <a:r>
                <a:rPr lang="it-IT" sz="1200" b="1" dirty="0" smtClean="0">
                  <a:solidFill>
                    <a:schemeClr val="bg1"/>
                  </a:solidFill>
                  <a:latin typeface="Trebuchet MS" pitchFamily="34" charset="0"/>
                </a:rPr>
                <a:t>Dipartimento di Scienze dell’economia e dell’impresa</a:t>
              </a:r>
              <a:endParaRPr lang="it-IT" sz="12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sp>
        <p:nvSpPr>
          <p:cNvPr id="8" name="Text Placeholder 4"/>
          <p:cNvSpPr txBox="1">
            <a:spLocks/>
          </p:cNvSpPr>
          <p:nvPr/>
        </p:nvSpPr>
        <p:spPr>
          <a:xfrm>
            <a:off x="5929322" y="6000768"/>
            <a:ext cx="2910259" cy="3024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</a:rPr>
              <a:t>Artimino,  8 Ottobre 2012</a:t>
            </a:r>
            <a:endParaRPr kumimoji="0" lang="en-US" sz="13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8596" y="1071546"/>
            <a:ext cx="8047065" cy="4451291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Presupposto</a:t>
            </a:r>
          </a:p>
          <a:p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è </a:t>
            </a:r>
            <a:r>
              <a:rPr lang="it-IT" sz="2400" i="1" dirty="0">
                <a:solidFill>
                  <a:schemeClr val="accent2">
                    <a:lumMod val="50000"/>
                  </a:schemeClr>
                </a:solidFill>
              </a:rPr>
              <a:t>vero che l’industria in quanto tale caratterizza una parte minoritaria del PIL e dell’occupazione, ma è sempre preponderante 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nell’export </a:t>
            </a:r>
            <a:r>
              <a:rPr lang="it-IT" sz="2400" i="1" dirty="0">
                <a:solidFill>
                  <a:schemeClr val="accent2">
                    <a:lumMod val="50000"/>
                  </a:schemeClr>
                </a:solidFill>
              </a:rPr>
              <a:t>e occupa un ruolo centrale in termini di moltiplicatori della domanda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it-IT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Interrogativo</a:t>
            </a:r>
          </a:p>
          <a:p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perché </a:t>
            </a:r>
            <a:r>
              <a:rPr lang="it-IT" sz="2400" i="1" dirty="0">
                <a:solidFill>
                  <a:schemeClr val="accent2">
                    <a:lumMod val="50000"/>
                  </a:schemeClr>
                </a:solidFill>
              </a:rPr>
              <a:t>l’industria italiana ha smesso di crescere nel corso degli ultimi anni, e quando il problema diventa diffuso</a:t>
            </a:r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00034" y="928670"/>
            <a:ext cx="8047065" cy="492922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Proposizioni da approcci interpretativi sensibili alle varietà territoriali, settoriali, organizzative dell’industria italiana</a:t>
            </a:r>
          </a:p>
          <a:p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prima della crisi 2008: continua declino dei sistemi di grande impresa, sostituito dalla forza dei sistemi distrettuali e del quarto capitalismo (medie imprese con radici locali e proiezioni trans locali e internazionali)</a:t>
            </a:r>
          </a:p>
          <a:p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è vero che nei secondi in aggregato: lentezza di risposta alla crisi, ma i primi hanno continuato a </a:t>
            </a:r>
            <a:r>
              <a:rPr lang="it-IT" sz="2400" i="1" dirty="0" err="1" smtClean="0">
                <a:solidFill>
                  <a:schemeClr val="accent2">
                    <a:lumMod val="50000"/>
                  </a:schemeClr>
                </a:solidFill>
              </a:rPr>
              <a:t>delocalizzare</a:t>
            </a:r>
            <a:endParaRPr lang="it-IT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intreccio tra spinte diverse: difficile prefigurare quali tipi di sistema industriale caratterizzeranno l’industria italiana dei prossimi anni</a:t>
            </a:r>
          </a:p>
          <a:p>
            <a:r>
              <a:rPr lang="it-IT" sz="2400" i="1" dirty="0" smtClean="0">
                <a:solidFill>
                  <a:schemeClr val="accent2">
                    <a:lumMod val="50000"/>
                  </a:schemeClr>
                </a:solidFill>
              </a:rPr>
              <a:t>ma recupero dopo la selezione: un motore fondamentale anche in distretti industriali sopravissuti e su forme simili di radicamento locale di sistemi di impresa, in particolare dove si incrocia il quarto capitalismo</a:t>
            </a:r>
            <a:endParaRPr lang="en-GB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28596" y="642918"/>
            <a:ext cx="8047065" cy="592935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quanto </a:t>
            </a:r>
            <a:r>
              <a:rPr lang="it-IT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segue</a:t>
            </a:r>
          </a:p>
          <a:p>
            <a:pPr>
              <a:buNone/>
            </a:pPr>
            <a:endParaRPr lang="it-IT" sz="24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quadro concettuale di scenari per intendere i sentieri di cambiamento di sistemi di tipo distrettuale (MB – da par. 3)</a:t>
            </a:r>
          </a:p>
          <a:p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dibattiti 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e dati sul declino dei sistemi di grande impresa e la tenuta dei sistemi distrettuali e del quarto capitalismo (FC – da par. 2)</a:t>
            </a:r>
          </a:p>
          <a:p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illustrazione della metodologia della ricerca effettuata sulle tendenze nei distretti e data base statistico (FC – da appendice)</a:t>
            </a:r>
          </a:p>
          <a:p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risultati generali dell’analisi, su tendenze del periodo 2001-2007 (FC - par. 4), e reazioni alla crisi internazionale (FC - par. 5)</a:t>
            </a:r>
          </a:p>
          <a:p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alcuni casi rappresentativi (FC – da par. 6)</a:t>
            </a:r>
          </a:p>
          <a:p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sintesi, collegamento con gli enunciati di partenza , e riflessioni conclusive sulle politiche (MB – da par. 7)</a:t>
            </a:r>
          </a:p>
          <a:p>
            <a:endParaRPr lang="en-GB" sz="2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go P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00694" cy="6858000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0" y="5929330"/>
            <a:ext cx="9144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Title 10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571504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anchor="ctr">
            <a:noAutofit/>
          </a:bodyPr>
          <a:lstStyle/>
          <a:p>
            <a:pPr marL="176213"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200" b="1" dirty="0" smtClean="0">
                <a:solidFill>
                  <a:srgbClr val="003366"/>
                </a:solidFill>
                <a:latin typeface="Georgia" pitchFamily="18" charset="0"/>
              </a:rPr>
              <a:t>Modelli di reazione distrettuale al declino e alla crisi</a:t>
            </a:r>
            <a:endParaRPr lang="it-IT" sz="2200" b="1" dirty="0">
              <a:solidFill>
                <a:srgbClr val="003366"/>
              </a:solidFill>
              <a:latin typeface="Georgia" pitchFamily="18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0" y="5286388"/>
            <a:ext cx="9144000" cy="646331"/>
            <a:chOff x="0" y="5286388"/>
            <a:chExt cx="9144000" cy="646331"/>
          </a:xfrm>
        </p:grpSpPr>
        <p:sp>
          <p:nvSpPr>
            <p:cNvPr id="6" name="CasellaDiTesto 5"/>
            <p:cNvSpPr txBox="1"/>
            <p:nvPr/>
          </p:nvSpPr>
          <p:spPr>
            <a:xfrm>
              <a:off x="0" y="5286388"/>
              <a:ext cx="9144000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it-IT" dirty="0" smtClean="0"/>
            </a:p>
            <a:p>
              <a:endParaRPr lang="it-IT" dirty="0"/>
            </a:p>
          </p:txBody>
        </p:sp>
        <p:pic>
          <p:nvPicPr>
            <p:cNvPr id="1026" name="Picture 2" descr="marchio+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0694" y="5286388"/>
              <a:ext cx="3643306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CasellaDiTesto 4"/>
            <p:cNvSpPr txBox="1"/>
            <p:nvPr/>
          </p:nvSpPr>
          <p:spPr>
            <a:xfrm>
              <a:off x="428596" y="5357826"/>
              <a:ext cx="4929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chemeClr val="bg1"/>
                  </a:solidFill>
                  <a:latin typeface="Trebuchet MS" pitchFamily="34" charset="0"/>
                </a:rPr>
                <a:t>Marco Bellandi</a:t>
              </a:r>
            </a:p>
            <a:p>
              <a:r>
                <a:rPr lang="it-IT" sz="1200" b="1" dirty="0" smtClean="0">
                  <a:solidFill>
                    <a:schemeClr val="bg1"/>
                  </a:solidFill>
                  <a:latin typeface="Trebuchet MS" pitchFamily="34" charset="0"/>
                </a:rPr>
                <a:t>Dipartimento di Scienze dell’economia e dell’impresa</a:t>
              </a:r>
              <a:endParaRPr lang="it-IT" sz="12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sp>
        <p:nvSpPr>
          <p:cNvPr id="8" name="Text Placeholder 4"/>
          <p:cNvSpPr txBox="1">
            <a:spLocks/>
          </p:cNvSpPr>
          <p:nvPr/>
        </p:nvSpPr>
        <p:spPr>
          <a:xfrm>
            <a:off x="5929322" y="6000768"/>
            <a:ext cx="2910259" cy="3024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</a:rPr>
              <a:t>Artimino,  8 Ottobre 2012</a:t>
            </a:r>
            <a:endParaRPr kumimoji="0" lang="en-US" sz="13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14348" y="2500306"/>
            <a:ext cx="7416800" cy="402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00"/>
              </a:spcBef>
              <a:spcAft>
                <a:spcPts val="600"/>
              </a:spcAft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Direttrici del mutamento nei </a:t>
            </a:r>
            <a:r>
              <a:rPr lang="it-IT" sz="22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italiani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restringimento di alcune popolazioni di piccole imprese distrettuali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rafforzamento di nucleo di medie imprese con radici locali e proiezione extra-locale e internazionale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processi di internazionalizzazione produttiva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processi di differenziazione/diversificazione produttiva e di focalizzazione delle specializzazioni industriali - terziarie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aumento dell’apertura sociale a flussi internazionali non solo di merci, ma anche di persone e conoscenze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difficoltà più o meno diffuse sulle reti fiduciarie locali</a:t>
            </a:r>
            <a:endParaRPr lang="it-IT" sz="2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14348" y="500042"/>
            <a:ext cx="7858125" cy="21667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Contesto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accumulazione di discontinuità nei mercati, nelle traiettorie scientifiche e tecnologiche , nelle culture e società locali e nazionali</a:t>
            </a:r>
            <a:endParaRPr lang="it-IT" sz="2200" i="1" dirty="0" smtClean="0">
              <a:solidFill>
                <a:schemeClr val="accent2">
                  <a:lumMod val="50000"/>
                </a:schemeClr>
              </a:solidFill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crisi economico-finanziaria internazionale</a:t>
            </a:r>
            <a:endParaRPr lang="it-IT" sz="2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it-IT" dirty="0"/>
          </a:p>
        </p:txBody>
      </p:sp>
      <p:sp>
        <p:nvSpPr>
          <p:cNvPr id="9220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286D326-C7BB-45C1-9066-5E69F92DB9DE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500562" y="21429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[quadro discusso in Incontri Artimino 2011]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28596" y="5072074"/>
            <a:ext cx="4102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a), b), c), d)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2200" dirty="0">
                <a:solidFill>
                  <a:srgbClr val="FF0000"/>
                </a:solidFill>
                <a:latin typeface="Calibri" pitchFamily="34" charset="0"/>
              </a:rPr>
              <a:t>	    </a:t>
            </a:r>
            <a:r>
              <a:rPr lang="it-IT" sz="2200" dirty="0" smtClean="0">
                <a:solidFill>
                  <a:srgbClr val="FF0000"/>
                </a:solidFill>
                <a:latin typeface="Calibri" pitchFamily="34" charset="0"/>
              </a:rPr>
              <a:t>        </a:t>
            </a:r>
            <a:r>
              <a:rPr lang="it-IT" sz="22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DI</a:t>
            </a:r>
            <a:r>
              <a:rPr lang="it-IT" sz="2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classico</a:t>
            </a:r>
            <a:endParaRPr lang="it-IT" sz="22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242" name="Segnaposto numero diapositiva 18"/>
          <p:cNvSpPr>
            <a:spLocks noGrp="1"/>
          </p:cNvSpPr>
          <p:nvPr>
            <p:ph type="sldNum" sz="quarter" idx="12"/>
          </p:nvPr>
        </p:nvSpPr>
        <p:spPr bwMode="auto">
          <a:xfrm>
            <a:off x="8143875" y="5715000"/>
            <a:ext cx="609600" cy="5207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8683AC2-E83C-4DC5-A91B-5B977E69CA78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28596" y="3857628"/>
            <a:ext cx="3929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alibri" pitchFamily="34" charset="0"/>
              </a:rPr>
              <a:t>a)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b),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</a:rPr>
              <a:t>c), d)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22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it-IT" sz="2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Crisi/</a:t>
            </a:r>
            <a:r>
              <a:rPr lang="it-IT" sz="22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Ristruttur</a:t>
            </a:r>
            <a:r>
              <a:rPr lang="it-IT" sz="2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</a:t>
            </a:r>
            <a:endParaRPr lang="it-IT" sz="22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28596" y="4500570"/>
            <a:ext cx="428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1" dirty="0">
                <a:solidFill>
                  <a:srgbClr val="FF0000"/>
                </a:solidFill>
                <a:latin typeface="Calibri" pitchFamily="34" charset="0"/>
              </a:rPr>
              <a:t>a)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</a:rPr>
              <a:t>b)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</a:rPr>
              <a:t>c)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         </a:t>
            </a:r>
            <a:r>
              <a:rPr lang="it-IT" sz="22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Consolidam</a:t>
            </a:r>
            <a:r>
              <a:rPr lang="it-IT" sz="2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. </a:t>
            </a:r>
            <a:r>
              <a:rPr lang="it-IT" sz="2200" b="1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MI</a:t>
            </a:r>
            <a:endParaRPr lang="it-IT" sz="22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28596" y="5786454"/>
            <a:ext cx="5000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</a:rPr>
              <a:t>b)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alibri" pitchFamily="34" charset="0"/>
              </a:rPr>
              <a:t>c)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it-IT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d)</a:t>
            </a:r>
            <a:r>
              <a:rPr lang="it-IT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2200" dirty="0">
                <a:solidFill>
                  <a:srgbClr val="FF0000"/>
                </a:solidFill>
                <a:latin typeface="Calibri" pitchFamily="34" charset="0"/>
              </a:rPr>
              <a:t>	    </a:t>
            </a:r>
            <a:r>
              <a:rPr lang="it-IT" sz="22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Sviluppo complessivo</a:t>
            </a:r>
            <a:endParaRPr lang="it-IT" sz="22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857875" y="2214563"/>
            <a:ext cx="235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Inerzia tecnologico settoriale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57875" y="3000375"/>
            <a:ext cx="27352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Sostituzione delle produzioni tradizionali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857884" y="4929198"/>
            <a:ext cx="2663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Nuove applicazioni per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produzioni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tradizionali</a:t>
            </a:r>
          </a:p>
        </p:txBody>
      </p:sp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5715008" y="214313"/>
            <a:ext cx="3071834" cy="71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Componenti tecnologiche e di mercato</a:t>
            </a:r>
            <a:endParaRPr lang="it-IT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857875" y="3929063"/>
            <a:ext cx="2663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Riposizionamento lungo la GVC</a:t>
            </a:r>
          </a:p>
        </p:txBody>
      </p:sp>
      <p:sp>
        <p:nvSpPr>
          <p:cNvPr id="10252" name="Line 18"/>
          <p:cNvSpPr>
            <a:spLocks noChangeShapeType="1"/>
          </p:cNvSpPr>
          <p:nvPr/>
        </p:nvSpPr>
        <p:spPr bwMode="auto">
          <a:xfrm flipV="1">
            <a:off x="4357687" y="2786058"/>
            <a:ext cx="1500198" cy="1143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253" name="Line 19"/>
          <p:cNvSpPr>
            <a:spLocks noChangeShapeType="1"/>
          </p:cNvSpPr>
          <p:nvPr/>
        </p:nvSpPr>
        <p:spPr bwMode="auto">
          <a:xfrm flipV="1">
            <a:off x="4429124" y="3428998"/>
            <a:ext cx="1357322" cy="107157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 flipV="1">
            <a:off x="4500562" y="4286250"/>
            <a:ext cx="1214438" cy="357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255" name="Line 21"/>
          <p:cNvSpPr>
            <a:spLocks noChangeShapeType="1"/>
          </p:cNvSpPr>
          <p:nvPr/>
        </p:nvSpPr>
        <p:spPr bwMode="auto">
          <a:xfrm flipV="1">
            <a:off x="4500562" y="5357826"/>
            <a:ext cx="1143008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256" name="Line 22"/>
          <p:cNvSpPr>
            <a:spLocks noChangeShapeType="1"/>
          </p:cNvSpPr>
          <p:nvPr/>
        </p:nvSpPr>
        <p:spPr bwMode="auto">
          <a:xfrm flipV="1">
            <a:off x="4643438" y="3571874"/>
            <a:ext cx="1143000" cy="2143141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257" name="Line 23"/>
          <p:cNvSpPr>
            <a:spLocks noChangeShapeType="1"/>
          </p:cNvSpPr>
          <p:nvPr/>
        </p:nvSpPr>
        <p:spPr bwMode="auto">
          <a:xfrm flipV="1">
            <a:off x="4857752" y="4500570"/>
            <a:ext cx="857256" cy="128588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38" name="CasellaDiTesto 19"/>
          <p:cNvSpPr txBox="1">
            <a:spLocks noChangeArrowheads="1"/>
          </p:cNvSpPr>
          <p:nvPr/>
        </p:nvSpPr>
        <p:spPr bwMode="auto">
          <a:xfrm>
            <a:off x="428625" y="214313"/>
            <a:ext cx="22145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i="1" dirty="0" smtClean="0">
                <a:solidFill>
                  <a:schemeClr val="accent2">
                    <a:lumMod val="50000"/>
                  </a:schemeClr>
                </a:solidFill>
              </a:rPr>
              <a:t>Componenti socio-organizzative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39" name="CasellaDiTesto 20"/>
          <p:cNvSpPr txBox="1">
            <a:spLocks noChangeArrowheads="1"/>
          </p:cNvSpPr>
          <p:nvPr/>
        </p:nvSpPr>
        <p:spPr bwMode="auto">
          <a:xfrm>
            <a:off x="214283" y="857250"/>
            <a:ext cx="2643206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Riduzione tessuti e competenze PI</a:t>
            </a:r>
          </a:p>
          <a:p>
            <a:pPr marL="342900" indent="-342900">
              <a:buFontTx/>
              <a:buAutoNum type="alphaLcParenR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Aumento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centralità 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gruppi e </a:t>
            </a: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MI</a:t>
            </a:r>
            <a:endParaRPr lang="it-IT" sz="20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Tx/>
              <a:buAutoNum type="alphaLcParenR"/>
            </a:pPr>
            <a:r>
              <a:rPr lang="it-IT" sz="2000" i="1" dirty="0" err="1" smtClean="0">
                <a:solidFill>
                  <a:schemeClr val="accent2">
                    <a:lumMod val="50000"/>
                  </a:schemeClr>
                </a:solidFill>
              </a:rPr>
              <a:t>Ri</a:t>
            </a: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/de-localizzazione </a:t>
            </a:r>
            <a:r>
              <a:rPr lang="it-IT" sz="2000" i="1" dirty="0">
                <a:solidFill>
                  <a:schemeClr val="accent2">
                    <a:lumMod val="50000"/>
                  </a:schemeClr>
                </a:solidFill>
              </a:rPr>
              <a:t>internazionale</a:t>
            </a:r>
          </a:p>
          <a:p>
            <a:pPr marL="342900" indent="-342900">
              <a:buFontTx/>
              <a:buAutoNum type="alphaLcParenR"/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Aumento frammen-tazione sociale</a:t>
            </a:r>
          </a:p>
          <a:p>
            <a:pPr marL="342900" indent="-342900">
              <a:spcBef>
                <a:spcPts val="600"/>
              </a:spcBef>
            </a:pPr>
            <a:r>
              <a:rPr lang="it-IT" sz="2000" i="1" dirty="0" smtClean="0">
                <a:solidFill>
                  <a:schemeClr val="accent2">
                    <a:lumMod val="50000"/>
                  </a:schemeClr>
                </a:solidFill>
              </a:rPr>
              <a:t>ESEMPLIFICAZIONI</a:t>
            </a:r>
            <a:endParaRPr lang="it-IT" sz="2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1" name="CasellaDiTesto 29"/>
          <p:cNvSpPr txBox="1">
            <a:spLocks noChangeArrowheads="1"/>
          </p:cNvSpPr>
          <p:nvPr/>
        </p:nvSpPr>
        <p:spPr bwMode="auto">
          <a:xfrm>
            <a:off x="2928926" y="1214422"/>
            <a:ext cx="2643187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DIFFERENZIAZIONE DEI PERCORSI DI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REAZIONE:</a:t>
            </a:r>
          </a:p>
          <a:p>
            <a:pPr algn="ctr">
              <a:defRPr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SCENARI</a:t>
            </a:r>
            <a:endParaRPr lang="it-IT" sz="2400" b="1" dirty="0"/>
          </a:p>
        </p:txBody>
      </p:sp>
      <p:cxnSp>
        <p:nvCxnSpPr>
          <p:cNvPr id="30" name="Connettore 2 29"/>
          <p:cNvCxnSpPr/>
          <p:nvPr/>
        </p:nvCxnSpPr>
        <p:spPr>
          <a:xfrm>
            <a:off x="2000232" y="414338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2000232" y="471488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2071670" y="5357826"/>
            <a:ext cx="500063" cy="1587"/>
          </a:xfrm>
          <a:prstGeom prst="straightConnector1">
            <a:avLst/>
          </a:prstGeom>
          <a:ln>
            <a:solidFill>
              <a:schemeClr val="tx1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ccia a destra 23"/>
          <p:cNvSpPr/>
          <p:nvPr/>
        </p:nvSpPr>
        <p:spPr>
          <a:xfrm>
            <a:off x="3428992" y="571480"/>
            <a:ext cx="714375" cy="14287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5" name="Freccia a destra 24"/>
          <p:cNvSpPr/>
          <p:nvPr/>
        </p:nvSpPr>
        <p:spPr>
          <a:xfrm flipH="1">
            <a:off x="4357680" y="571480"/>
            <a:ext cx="704850" cy="13335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" name="Segnaposto piè di pagina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  <p:cxnSp>
        <p:nvCxnSpPr>
          <p:cNvPr id="29" name="Connettore 2 28"/>
          <p:cNvCxnSpPr/>
          <p:nvPr/>
        </p:nvCxnSpPr>
        <p:spPr>
          <a:xfrm>
            <a:off x="2000232" y="6000768"/>
            <a:ext cx="500063" cy="1587"/>
          </a:xfrm>
          <a:prstGeom prst="straightConnector1">
            <a:avLst/>
          </a:prstGeom>
          <a:ln>
            <a:solidFill>
              <a:schemeClr val="tx1"/>
            </a:solidFill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24"/>
          <p:cNvSpPr>
            <a:spLocks noChangeShapeType="1"/>
          </p:cNvSpPr>
          <p:nvPr/>
        </p:nvSpPr>
        <p:spPr bwMode="auto">
          <a:xfrm flipV="1">
            <a:off x="5143504" y="5500702"/>
            <a:ext cx="642943" cy="35719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4500562" y="2928933"/>
            <a:ext cx="1357322" cy="22860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5" name="Line 19"/>
          <p:cNvSpPr>
            <a:spLocks noChangeShapeType="1"/>
          </p:cNvSpPr>
          <p:nvPr/>
        </p:nvSpPr>
        <p:spPr bwMode="auto">
          <a:xfrm>
            <a:off x="4429124" y="4143378"/>
            <a:ext cx="1285884" cy="4571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171" grpId="0"/>
      <p:bldP spid="7172" grpId="0"/>
      <p:bldP spid="7173" grpId="0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61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00100" y="928670"/>
            <a:ext cx="7072362" cy="474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it-IT" sz="2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Dagli scenari all’approssimazione statistica di tipi di cambiamento distrettuale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Crisi e/o ristrutturazione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: restringimento occupazionale del distretto, ma anche della media impresa associata, mantenimento o meno di capacità di export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Consolidamento media impresa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: rafforzamento della presenza </a:t>
            </a:r>
            <a:r>
              <a:rPr lang="it-IT" sz="2200" i="1" dirty="0" err="1" smtClean="0">
                <a:solidFill>
                  <a:schemeClr val="accent2">
                    <a:lumMod val="50000"/>
                  </a:schemeClr>
                </a:solidFill>
              </a:rPr>
              <a:t>MI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 associata, restringimento occupazionale del distretto, mantenimento o meno di capacità di export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b="1" i="1" dirty="0" err="1" smtClean="0">
                <a:solidFill>
                  <a:schemeClr val="accent2">
                    <a:lumMod val="50000"/>
                  </a:schemeClr>
                </a:solidFill>
              </a:rPr>
              <a:t>DI</a:t>
            </a: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 classico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: sviluppo tessuto occupazionale distrettuale, riduzione presenza della media impresa associata, mantenimento o meno di capacità di export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100"/>
              </a:spcAft>
              <a:buFont typeface="Arial" pitchFamily="34" charset="0"/>
              <a:buChar char="•"/>
              <a:defRPr/>
            </a:pPr>
            <a:r>
              <a:rPr lang="it-IT" sz="2200" b="1" i="1" dirty="0" smtClean="0">
                <a:solidFill>
                  <a:schemeClr val="accent2">
                    <a:lumMod val="50000"/>
                  </a:schemeClr>
                </a:solidFill>
              </a:rPr>
              <a:t>Sviluppo complessivo</a:t>
            </a:r>
            <a:r>
              <a:rPr lang="it-IT" sz="2200" i="1" dirty="0" smtClean="0">
                <a:solidFill>
                  <a:schemeClr val="accent2">
                    <a:lumMod val="50000"/>
                  </a:schemeClr>
                </a:solidFill>
              </a:rPr>
              <a:t>: crescita insieme tessuto occupazionale del distretto e media impresa associata, mantenimento di capacità positive export</a:t>
            </a:r>
          </a:p>
        </p:txBody>
      </p:sp>
      <p:sp>
        <p:nvSpPr>
          <p:cNvPr id="26" name="Segnaposto piè di pagina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Marco Bellandi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4429124" y="592933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</a:rPr>
              <a:t>[</a:t>
            </a:r>
            <a:r>
              <a:rPr lang="it-IT" sz="2400" dirty="0" smtClean="0">
                <a:solidFill>
                  <a:srgbClr val="002060"/>
                </a:solidFill>
                <a:hlinkClick r:id="rId2" action="ppaction://hlinkpres?slideindex=1&amp;slidetitle="/>
              </a:rPr>
              <a:t>ANTICIPAZIONE</a:t>
            </a:r>
            <a:r>
              <a:rPr lang="it-IT" sz="2400" dirty="0" smtClean="0">
                <a:solidFill>
                  <a:srgbClr val="002060"/>
                </a:solidFill>
              </a:rPr>
              <a:t>] </a:t>
            </a:r>
            <a:endParaRPr lang="it-IT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1238</Words>
  <Application>Microsoft Office PowerPoint</Application>
  <PresentationFormat>Presentazione su schermo (4:3)</PresentationFormat>
  <Paragraphs>131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Tema di Office</vt:lpstr>
      <vt:lpstr>Tra declino e traiettorie di sviluppo industriale in Italia</vt:lpstr>
      <vt:lpstr>Introduzione</vt:lpstr>
      <vt:lpstr>Diapositiva 3</vt:lpstr>
      <vt:lpstr>Diapositiva 4</vt:lpstr>
      <vt:lpstr>Diapositiva 5</vt:lpstr>
      <vt:lpstr>Modelli di reazione distrettuale al declino e alla crisi</vt:lpstr>
      <vt:lpstr>Diapositiva 7</vt:lpstr>
      <vt:lpstr>Diapositiva 8</vt:lpstr>
      <vt:lpstr>Diapositiva 9</vt:lpstr>
      <vt:lpstr>Diapositiva 10</vt:lpstr>
      <vt:lpstr>Diapositiva 11</vt:lpstr>
      <vt:lpstr>Tra declino e traiettorie di sviluppo industriale in Italia – qualche conclusione</vt:lpstr>
      <vt:lpstr>Diapositiva 13</vt:lpstr>
      <vt:lpstr>Diapositiva 14</vt:lpstr>
      <vt:lpstr>Formule di uscita: strategie collettive e pubbliche investimenti in piattaforme di nuovi o rinnovati beni pubblici specifici,        Circolo Virtuoso/Vizioso [?]</vt:lpstr>
      <vt:lpstr>Diapositiva 16</vt:lpstr>
      <vt:lpstr>Diapositiva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Andrea B</cp:lastModifiedBy>
  <cp:revision>81</cp:revision>
  <dcterms:created xsi:type="dcterms:W3CDTF">2012-10-06T09:48:53Z</dcterms:created>
  <dcterms:modified xsi:type="dcterms:W3CDTF">2012-10-08T12:29:11Z</dcterms:modified>
</cp:coreProperties>
</file>